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7" r:id="rId5"/>
    <p:sldId id="276" r:id="rId6"/>
    <p:sldId id="273" r:id="rId7"/>
    <p:sldId id="275" r:id="rId8"/>
    <p:sldId id="259" r:id="rId9"/>
    <p:sldId id="261" r:id="rId10"/>
    <p:sldId id="262" r:id="rId11"/>
    <p:sldId id="263" r:id="rId12"/>
    <p:sldId id="264" r:id="rId13"/>
    <p:sldId id="265" r:id="rId14"/>
    <p:sldId id="266" r:id="rId15"/>
    <p:sldId id="268" r:id="rId16"/>
    <p:sldId id="270" r:id="rId17"/>
    <p:sldId id="271" r:id="rId18"/>
    <p:sldId id="272"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038CF2-2361-62D4-7DD2-2FA89E55C75C}" v="16" dt="2025-04-07T16:51:30.4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5" d="100"/>
          <a:sy n="105" d="100"/>
        </p:scale>
        <p:origin x="798" y="9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D00C13-A0F3-4832-B1D3-AF93720B1862}" type="doc">
      <dgm:prSet loTypeId="urn:microsoft.com/office/officeart/2016/7/layout/BasicLinearProcessNumbered" loCatId="process" qsTypeId="urn:microsoft.com/office/officeart/2005/8/quickstyle/simple1" qsCatId="simple" csTypeId="urn:microsoft.com/office/officeart/2005/8/colors/colorful1" csCatId="colorful" phldr="1"/>
      <dgm:spPr/>
      <dgm:t>
        <a:bodyPr/>
        <a:lstStyle/>
        <a:p>
          <a:endParaRPr lang="en-US"/>
        </a:p>
      </dgm:t>
    </dgm:pt>
    <dgm:pt modelId="{78DA9691-2374-49D2-9F83-0522A248CD39}">
      <dgm:prSet custT="1"/>
      <dgm:spPr/>
      <dgm:t>
        <a:bodyPr/>
        <a:lstStyle/>
        <a:p>
          <a:pPr algn="ctr"/>
          <a:r>
            <a:rPr lang="en-US" sz="2000" dirty="0"/>
            <a:t>Optimization by choosing efficient data structures.</a:t>
          </a:r>
        </a:p>
      </dgm:t>
    </dgm:pt>
    <dgm:pt modelId="{43A227C9-E4C9-41EC-91D3-183F555839E4}" type="parTrans" cxnId="{10FB4F3A-1A92-4641-81DF-9C6E4994419A}">
      <dgm:prSet/>
      <dgm:spPr/>
      <dgm:t>
        <a:bodyPr/>
        <a:lstStyle/>
        <a:p>
          <a:endParaRPr lang="en-US"/>
        </a:p>
      </dgm:t>
    </dgm:pt>
    <dgm:pt modelId="{40DA440F-E7C1-408C-91E9-24B79451A485}" type="sibTrans" cxnId="{10FB4F3A-1A92-4641-81DF-9C6E4994419A}">
      <dgm:prSet phldrT="1" phldr="0"/>
      <dgm:spPr/>
      <dgm:t>
        <a:bodyPr/>
        <a:lstStyle/>
        <a:p>
          <a:r>
            <a:rPr lang="en-US"/>
            <a:t>1</a:t>
          </a:r>
          <a:endParaRPr lang="en-US" dirty="0"/>
        </a:p>
      </dgm:t>
    </dgm:pt>
    <dgm:pt modelId="{0CB1DC0A-9F67-4639-B455-B61073C1EB96}">
      <dgm:prSet custT="1"/>
      <dgm:spPr/>
      <dgm:t>
        <a:bodyPr/>
        <a:lstStyle/>
        <a:p>
          <a:pPr algn="ctr"/>
          <a:r>
            <a:rPr lang="en-US" sz="2000" dirty="0"/>
            <a:t>Update signature databases regularly.</a:t>
          </a:r>
        </a:p>
      </dgm:t>
    </dgm:pt>
    <dgm:pt modelId="{2FF7046F-F06E-40C8-BA03-7F77BD1BD9A9}" type="parTrans" cxnId="{AA59CA28-607D-4B22-8993-DF76FFA0E19E}">
      <dgm:prSet/>
      <dgm:spPr/>
      <dgm:t>
        <a:bodyPr/>
        <a:lstStyle/>
        <a:p>
          <a:endParaRPr lang="en-US"/>
        </a:p>
      </dgm:t>
    </dgm:pt>
    <dgm:pt modelId="{671AD8F6-1FD7-46C1-8A4C-41348A350ACB}" type="sibTrans" cxnId="{AA59CA28-607D-4B22-8993-DF76FFA0E19E}">
      <dgm:prSet phldrT="2" phldr="0"/>
      <dgm:spPr/>
      <dgm:t>
        <a:bodyPr/>
        <a:lstStyle/>
        <a:p>
          <a:r>
            <a:rPr lang="en-US"/>
            <a:t>2</a:t>
          </a:r>
          <a:endParaRPr lang="en-US" dirty="0"/>
        </a:p>
      </dgm:t>
    </dgm:pt>
    <dgm:pt modelId="{7B9A7317-04A3-47D7-AA0F-A4743873C62A}">
      <dgm:prSet custT="1"/>
      <dgm:spPr/>
      <dgm:t>
        <a:bodyPr/>
        <a:lstStyle/>
        <a:p>
          <a:pPr algn="ctr"/>
          <a:r>
            <a:rPr lang="en-US" sz="2000" dirty="0"/>
            <a:t>Fine-tune the IDS to reduce false positives.</a:t>
          </a:r>
        </a:p>
      </dgm:t>
    </dgm:pt>
    <dgm:pt modelId="{BDD8914B-7967-4990-B8CF-FC58B499C28F}" type="parTrans" cxnId="{289FBF44-8FCF-44B4-A930-B39A08A1E275}">
      <dgm:prSet/>
      <dgm:spPr/>
      <dgm:t>
        <a:bodyPr/>
        <a:lstStyle/>
        <a:p>
          <a:endParaRPr lang="en-US"/>
        </a:p>
      </dgm:t>
    </dgm:pt>
    <dgm:pt modelId="{DCAF9924-5D98-4506-96DF-46B45600B645}" type="sibTrans" cxnId="{289FBF44-8FCF-44B4-A930-B39A08A1E275}">
      <dgm:prSet phldrT="3" phldr="0"/>
      <dgm:spPr/>
      <dgm:t>
        <a:bodyPr/>
        <a:lstStyle/>
        <a:p>
          <a:r>
            <a:rPr lang="en-US"/>
            <a:t>3</a:t>
          </a:r>
          <a:endParaRPr lang="en-US" dirty="0"/>
        </a:p>
      </dgm:t>
    </dgm:pt>
    <dgm:pt modelId="{6AA1B23F-329B-4959-A5B3-40628F7136F3}" type="pres">
      <dgm:prSet presAssocID="{FBD00C13-A0F3-4832-B1D3-AF93720B1862}" presName="Name0" presStyleCnt="0">
        <dgm:presLayoutVars>
          <dgm:animLvl val="lvl"/>
          <dgm:resizeHandles val="exact"/>
        </dgm:presLayoutVars>
      </dgm:prSet>
      <dgm:spPr/>
    </dgm:pt>
    <dgm:pt modelId="{562C878A-48F7-43CB-AD18-E7FECE980B37}" type="pres">
      <dgm:prSet presAssocID="{78DA9691-2374-49D2-9F83-0522A248CD39}" presName="compositeNode" presStyleCnt="0">
        <dgm:presLayoutVars>
          <dgm:bulletEnabled val="1"/>
        </dgm:presLayoutVars>
      </dgm:prSet>
      <dgm:spPr/>
    </dgm:pt>
    <dgm:pt modelId="{9D53B23C-4342-4210-9346-0C4DDF36BA48}" type="pres">
      <dgm:prSet presAssocID="{78DA9691-2374-49D2-9F83-0522A248CD39}" presName="bgRect" presStyleLbl="bgAccFollowNode1" presStyleIdx="0" presStyleCnt="3" custLinFactNeighborX="-30769" custLinFactNeighborY="-18391"/>
      <dgm:spPr/>
    </dgm:pt>
    <dgm:pt modelId="{B4692B31-8512-4634-AFB0-979C6E155E34}" type="pres">
      <dgm:prSet presAssocID="{40DA440F-E7C1-408C-91E9-24B79451A485}" presName="sibTransNodeCircle" presStyleLbl="alignNode1" presStyleIdx="0" presStyleCnt="6">
        <dgm:presLayoutVars>
          <dgm:chMax val="0"/>
          <dgm:bulletEnabled/>
        </dgm:presLayoutVars>
      </dgm:prSet>
      <dgm:spPr/>
    </dgm:pt>
    <dgm:pt modelId="{7DE8B969-9E9A-4128-8AFE-45C898FA52E7}" type="pres">
      <dgm:prSet presAssocID="{78DA9691-2374-49D2-9F83-0522A248CD39}" presName="bottomLine" presStyleLbl="alignNode1" presStyleIdx="1" presStyleCnt="6">
        <dgm:presLayoutVars/>
      </dgm:prSet>
      <dgm:spPr/>
    </dgm:pt>
    <dgm:pt modelId="{4B3A75E4-00FC-4DBC-9D20-3CEE1DFC36B8}" type="pres">
      <dgm:prSet presAssocID="{78DA9691-2374-49D2-9F83-0522A248CD39}" presName="nodeText" presStyleLbl="bgAccFollowNode1" presStyleIdx="0" presStyleCnt="3">
        <dgm:presLayoutVars>
          <dgm:bulletEnabled val="1"/>
        </dgm:presLayoutVars>
      </dgm:prSet>
      <dgm:spPr/>
    </dgm:pt>
    <dgm:pt modelId="{3BFFDECA-CE1A-4085-B437-6FDA6200C325}" type="pres">
      <dgm:prSet presAssocID="{40DA440F-E7C1-408C-91E9-24B79451A485}" presName="sibTrans" presStyleCnt="0"/>
      <dgm:spPr/>
    </dgm:pt>
    <dgm:pt modelId="{DE538789-476C-49C3-9EE3-3D64012A2863}" type="pres">
      <dgm:prSet presAssocID="{0CB1DC0A-9F67-4639-B455-B61073C1EB96}" presName="compositeNode" presStyleCnt="0">
        <dgm:presLayoutVars>
          <dgm:bulletEnabled val="1"/>
        </dgm:presLayoutVars>
      </dgm:prSet>
      <dgm:spPr/>
    </dgm:pt>
    <dgm:pt modelId="{19CCD229-0460-479A-AB75-383FA5CAB822}" type="pres">
      <dgm:prSet presAssocID="{0CB1DC0A-9F67-4639-B455-B61073C1EB96}" presName="bgRect" presStyleLbl="bgAccFollowNode1" presStyleIdx="1" presStyleCnt="3"/>
      <dgm:spPr/>
    </dgm:pt>
    <dgm:pt modelId="{D4C219E5-9B3B-4040-8ED3-6D6F729B9266}" type="pres">
      <dgm:prSet presAssocID="{671AD8F6-1FD7-46C1-8A4C-41348A350ACB}" presName="sibTransNodeCircle" presStyleLbl="alignNode1" presStyleIdx="2" presStyleCnt="6">
        <dgm:presLayoutVars>
          <dgm:chMax val="0"/>
          <dgm:bulletEnabled/>
        </dgm:presLayoutVars>
      </dgm:prSet>
      <dgm:spPr/>
    </dgm:pt>
    <dgm:pt modelId="{7E580B31-4BDF-4198-9330-933C6C88B8FE}" type="pres">
      <dgm:prSet presAssocID="{0CB1DC0A-9F67-4639-B455-B61073C1EB96}" presName="bottomLine" presStyleLbl="alignNode1" presStyleIdx="3" presStyleCnt="6">
        <dgm:presLayoutVars/>
      </dgm:prSet>
      <dgm:spPr/>
    </dgm:pt>
    <dgm:pt modelId="{293602B2-9CAD-49C9-9B14-F5B2F6988D9B}" type="pres">
      <dgm:prSet presAssocID="{0CB1DC0A-9F67-4639-B455-B61073C1EB96}" presName="nodeText" presStyleLbl="bgAccFollowNode1" presStyleIdx="1" presStyleCnt="3">
        <dgm:presLayoutVars>
          <dgm:bulletEnabled val="1"/>
        </dgm:presLayoutVars>
      </dgm:prSet>
      <dgm:spPr/>
    </dgm:pt>
    <dgm:pt modelId="{D0EBD393-CCA1-4E6B-9B54-A1EA9F094A8A}" type="pres">
      <dgm:prSet presAssocID="{671AD8F6-1FD7-46C1-8A4C-41348A350ACB}" presName="sibTrans" presStyleCnt="0"/>
      <dgm:spPr/>
    </dgm:pt>
    <dgm:pt modelId="{8E9ADD5A-AEBE-4A73-8F88-FAA418DED04D}" type="pres">
      <dgm:prSet presAssocID="{7B9A7317-04A3-47D7-AA0F-A4743873C62A}" presName="compositeNode" presStyleCnt="0">
        <dgm:presLayoutVars>
          <dgm:bulletEnabled val="1"/>
        </dgm:presLayoutVars>
      </dgm:prSet>
      <dgm:spPr/>
    </dgm:pt>
    <dgm:pt modelId="{D66E1895-5E92-44D6-8B08-7B00A6995B98}" type="pres">
      <dgm:prSet presAssocID="{7B9A7317-04A3-47D7-AA0F-A4743873C62A}" presName="bgRect" presStyleLbl="bgAccFollowNode1" presStyleIdx="2" presStyleCnt="3"/>
      <dgm:spPr/>
    </dgm:pt>
    <dgm:pt modelId="{BA8E8BE8-77C6-48EC-97B0-F8209E74595E}" type="pres">
      <dgm:prSet presAssocID="{DCAF9924-5D98-4506-96DF-46B45600B645}" presName="sibTransNodeCircle" presStyleLbl="alignNode1" presStyleIdx="4" presStyleCnt="6">
        <dgm:presLayoutVars>
          <dgm:chMax val="0"/>
          <dgm:bulletEnabled/>
        </dgm:presLayoutVars>
      </dgm:prSet>
      <dgm:spPr/>
    </dgm:pt>
    <dgm:pt modelId="{CC55C973-9572-414B-A90B-EC6B4752398D}" type="pres">
      <dgm:prSet presAssocID="{7B9A7317-04A3-47D7-AA0F-A4743873C62A}" presName="bottomLine" presStyleLbl="alignNode1" presStyleIdx="5" presStyleCnt="6">
        <dgm:presLayoutVars/>
      </dgm:prSet>
      <dgm:spPr/>
    </dgm:pt>
    <dgm:pt modelId="{E3BAE4B9-16AE-43B3-A887-EDC18FFEA5BC}" type="pres">
      <dgm:prSet presAssocID="{7B9A7317-04A3-47D7-AA0F-A4743873C62A}" presName="nodeText" presStyleLbl="bgAccFollowNode1" presStyleIdx="2" presStyleCnt="3">
        <dgm:presLayoutVars>
          <dgm:bulletEnabled val="1"/>
        </dgm:presLayoutVars>
      </dgm:prSet>
      <dgm:spPr/>
    </dgm:pt>
  </dgm:ptLst>
  <dgm:cxnLst>
    <dgm:cxn modelId="{0BFC8D18-9394-4784-B157-3B4038868FE8}" type="presOf" srcId="{DCAF9924-5D98-4506-96DF-46B45600B645}" destId="{BA8E8BE8-77C6-48EC-97B0-F8209E74595E}" srcOrd="0" destOrd="0" presId="urn:microsoft.com/office/officeart/2016/7/layout/BasicLinearProcessNumbered"/>
    <dgm:cxn modelId="{2E22CE24-3651-45DA-A1E5-71DE6B21B297}" type="presOf" srcId="{78DA9691-2374-49D2-9F83-0522A248CD39}" destId="{4B3A75E4-00FC-4DBC-9D20-3CEE1DFC36B8}" srcOrd="1" destOrd="0" presId="urn:microsoft.com/office/officeart/2016/7/layout/BasicLinearProcessNumbered"/>
    <dgm:cxn modelId="{346B0B26-73D4-41B3-A253-D79C0971EA5F}" type="presOf" srcId="{671AD8F6-1FD7-46C1-8A4C-41348A350ACB}" destId="{D4C219E5-9B3B-4040-8ED3-6D6F729B9266}" srcOrd="0" destOrd="0" presId="urn:microsoft.com/office/officeart/2016/7/layout/BasicLinearProcessNumbered"/>
    <dgm:cxn modelId="{AA59CA28-607D-4B22-8993-DF76FFA0E19E}" srcId="{FBD00C13-A0F3-4832-B1D3-AF93720B1862}" destId="{0CB1DC0A-9F67-4639-B455-B61073C1EB96}" srcOrd="1" destOrd="0" parTransId="{2FF7046F-F06E-40C8-BA03-7F77BD1BD9A9}" sibTransId="{671AD8F6-1FD7-46C1-8A4C-41348A350ACB}"/>
    <dgm:cxn modelId="{10FB4F3A-1A92-4641-81DF-9C6E4994419A}" srcId="{FBD00C13-A0F3-4832-B1D3-AF93720B1862}" destId="{78DA9691-2374-49D2-9F83-0522A248CD39}" srcOrd="0" destOrd="0" parTransId="{43A227C9-E4C9-41EC-91D3-183F555839E4}" sibTransId="{40DA440F-E7C1-408C-91E9-24B79451A485}"/>
    <dgm:cxn modelId="{6FB1965B-EF80-4DEC-89C5-502D8B0EEC48}" type="presOf" srcId="{0CB1DC0A-9F67-4639-B455-B61073C1EB96}" destId="{293602B2-9CAD-49C9-9B14-F5B2F6988D9B}" srcOrd="1" destOrd="0" presId="urn:microsoft.com/office/officeart/2016/7/layout/BasicLinearProcessNumbered"/>
    <dgm:cxn modelId="{289FBF44-8FCF-44B4-A930-B39A08A1E275}" srcId="{FBD00C13-A0F3-4832-B1D3-AF93720B1862}" destId="{7B9A7317-04A3-47D7-AA0F-A4743873C62A}" srcOrd="2" destOrd="0" parTransId="{BDD8914B-7967-4990-B8CF-FC58B499C28F}" sibTransId="{DCAF9924-5D98-4506-96DF-46B45600B645}"/>
    <dgm:cxn modelId="{42EEC86F-B307-4F79-B6C1-4C30A0E7EAA4}" type="presOf" srcId="{0CB1DC0A-9F67-4639-B455-B61073C1EB96}" destId="{19CCD229-0460-479A-AB75-383FA5CAB822}" srcOrd="0" destOrd="0" presId="urn:microsoft.com/office/officeart/2016/7/layout/BasicLinearProcessNumbered"/>
    <dgm:cxn modelId="{FDC72D96-65AF-49BF-92F0-F3793BFC20E8}" type="presOf" srcId="{FBD00C13-A0F3-4832-B1D3-AF93720B1862}" destId="{6AA1B23F-329B-4959-A5B3-40628F7136F3}" srcOrd="0" destOrd="0" presId="urn:microsoft.com/office/officeart/2016/7/layout/BasicLinearProcessNumbered"/>
    <dgm:cxn modelId="{DD165AB0-90FF-4FFB-9CA1-2D0D27F04B45}" type="presOf" srcId="{7B9A7317-04A3-47D7-AA0F-A4743873C62A}" destId="{D66E1895-5E92-44D6-8B08-7B00A6995B98}" srcOrd="0" destOrd="0" presId="urn:microsoft.com/office/officeart/2016/7/layout/BasicLinearProcessNumbered"/>
    <dgm:cxn modelId="{8F63A1D4-B79A-43A0-A0D0-AD8B11AB0E07}" type="presOf" srcId="{40DA440F-E7C1-408C-91E9-24B79451A485}" destId="{B4692B31-8512-4634-AFB0-979C6E155E34}" srcOrd="0" destOrd="0" presId="urn:microsoft.com/office/officeart/2016/7/layout/BasicLinearProcessNumbered"/>
    <dgm:cxn modelId="{BE5639D9-E605-4713-A314-0D91A3E7DB01}" type="presOf" srcId="{78DA9691-2374-49D2-9F83-0522A248CD39}" destId="{9D53B23C-4342-4210-9346-0C4DDF36BA48}" srcOrd="0" destOrd="0" presId="urn:microsoft.com/office/officeart/2016/7/layout/BasicLinearProcessNumbered"/>
    <dgm:cxn modelId="{2B143FF1-FEA0-470B-98A5-EB15A4C9BFC9}" type="presOf" srcId="{7B9A7317-04A3-47D7-AA0F-A4743873C62A}" destId="{E3BAE4B9-16AE-43B3-A887-EDC18FFEA5BC}" srcOrd="1" destOrd="0" presId="urn:microsoft.com/office/officeart/2016/7/layout/BasicLinearProcessNumbered"/>
    <dgm:cxn modelId="{91E9384C-8C36-4B41-89E6-6C9532A3DFBC}" type="presParOf" srcId="{6AA1B23F-329B-4959-A5B3-40628F7136F3}" destId="{562C878A-48F7-43CB-AD18-E7FECE980B37}" srcOrd="0" destOrd="0" presId="urn:microsoft.com/office/officeart/2016/7/layout/BasicLinearProcessNumbered"/>
    <dgm:cxn modelId="{03089663-18A4-4F54-A68A-9F88637795FE}" type="presParOf" srcId="{562C878A-48F7-43CB-AD18-E7FECE980B37}" destId="{9D53B23C-4342-4210-9346-0C4DDF36BA48}" srcOrd="0" destOrd="0" presId="urn:microsoft.com/office/officeart/2016/7/layout/BasicLinearProcessNumbered"/>
    <dgm:cxn modelId="{42ABF79B-8693-4B67-AFAB-236D17947776}" type="presParOf" srcId="{562C878A-48F7-43CB-AD18-E7FECE980B37}" destId="{B4692B31-8512-4634-AFB0-979C6E155E34}" srcOrd="1" destOrd="0" presId="urn:microsoft.com/office/officeart/2016/7/layout/BasicLinearProcessNumbered"/>
    <dgm:cxn modelId="{770C1B93-5188-4908-B05E-45A4A0721CCE}" type="presParOf" srcId="{562C878A-48F7-43CB-AD18-E7FECE980B37}" destId="{7DE8B969-9E9A-4128-8AFE-45C898FA52E7}" srcOrd="2" destOrd="0" presId="urn:microsoft.com/office/officeart/2016/7/layout/BasicLinearProcessNumbered"/>
    <dgm:cxn modelId="{EF931385-FB80-4B70-BA44-05D95C3B8F4B}" type="presParOf" srcId="{562C878A-48F7-43CB-AD18-E7FECE980B37}" destId="{4B3A75E4-00FC-4DBC-9D20-3CEE1DFC36B8}" srcOrd="3" destOrd="0" presId="urn:microsoft.com/office/officeart/2016/7/layout/BasicLinearProcessNumbered"/>
    <dgm:cxn modelId="{F48512F1-3EE9-47F5-B5A9-B8001C38C793}" type="presParOf" srcId="{6AA1B23F-329B-4959-A5B3-40628F7136F3}" destId="{3BFFDECA-CE1A-4085-B437-6FDA6200C325}" srcOrd="1" destOrd="0" presId="urn:microsoft.com/office/officeart/2016/7/layout/BasicLinearProcessNumbered"/>
    <dgm:cxn modelId="{997C4149-6C1A-4F83-A30C-5F09472647F7}" type="presParOf" srcId="{6AA1B23F-329B-4959-A5B3-40628F7136F3}" destId="{DE538789-476C-49C3-9EE3-3D64012A2863}" srcOrd="2" destOrd="0" presId="urn:microsoft.com/office/officeart/2016/7/layout/BasicLinearProcessNumbered"/>
    <dgm:cxn modelId="{C2F86463-A4BB-4075-BCF0-8681FDC93CDF}" type="presParOf" srcId="{DE538789-476C-49C3-9EE3-3D64012A2863}" destId="{19CCD229-0460-479A-AB75-383FA5CAB822}" srcOrd="0" destOrd="0" presId="urn:microsoft.com/office/officeart/2016/7/layout/BasicLinearProcessNumbered"/>
    <dgm:cxn modelId="{5652AF10-707A-4F19-9FA5-C974757564D5}" type="presParOf" srcId="{DE538789-476C-49C3-9EE3-3D64012A2863}" destId="{D4C219E5-9B3B-4040-8ED3-6D6F729B9266}" srcOrd="1" destOrd="0" presId="urn:microsoft.com/office/officeart/2016/7/layout/BasicLinearProcessNumbered"/>
    <dgm:cxn modelId="{6E3C5476-CA68-42F0-95E7-FA6EDEA613D5}" type="presParOf" srcId="{DE538789-476C-49C3-9EE3-3D64012A2863}" destId="{7E580B31-4BDF-4198-9330-933C6C88B8FE}" srcOrd="2" destOrd="0" presId="urn:microsoft.com/office/officeart/2016/7/layout/BasicLinearProcessNumbered"/>
    <dgm:cxn modelId="{310EA617-C291-4AFC-A396-63B5F8FD162B}" type="presParOf" srcId="{DE538789-476C-49C3-9EE3-3D64012A2863}" destId="{293602B2-9CAD-49C9-9B14-F5B2F6988D9B}" srcOrd="3" destOrd="0" presId="urn:microsoft.com/office/officeart/2016/7/layout/BasicLinearProcessNumbered"/>
    <dgm:cxn modelId="{19A905EC-5C76-47A1-8A0E-3362FB70CAB9}" type="presParOf" srcId="{6AA1B23F-329B-4959-A5B3-40628F7136F3}" destId="{D0EBD393-CCA1-4E6B-9B54-A1EA9F094A8A}" srcOrd="3" destOrd="0" presId="urn:microsoft.com/office/officeart/2016/7/layout/BasicLinearProcessNumbered"/>
    <dgm:cxn modelId="{A15427E4-2686-4B5C-A7F9-58A2035D86B1}" type="presParOf" srcId="{6AA1B23F-329B-4959-A5B3-40628F7136F3}" destId="{8E9ADD5A-AEBE-4A73-8F88-FAA418DED04D}" srcOrd="4" destOrd="0" presId="urn:microsoft.com/office/officeart/2016/7/layout/BasicLinearProcessNumbered"/>
    <dgm:cxn modelId="{C47CF508-1641-4A87-BEDC-BC5B8C9A339F}" type="presParOf" srcId="{8E9ADD5A-AEBE-4A73-8F88-FAA418DED04D}" destId="{D66E1895-5E92-44D6-8B08-7B00A6995B98}" srcOrd="0" destOrd="0" presId="urn:microsoft.com/office/officeart/2016/7/layout/BasicLinearProcessNumbered"/>
    <dgm:cxn modelId="{BC1E827B-3267-41D5-B34D-B3D1B89AAD00}" type="presParOf" srcId="{8E9ADD5A-AEBE-4A73-8F88-FAA418DED04D}" destId="{BA8E8BE8-77C6-48EC-97B0-F8209E74595E}" srcOrd="1" destOrd="0" presId="urn:microsoft.com/office/officeart/2016/7/layout/BasicLinearProcessNumbered"/>
    <dgm:cxn modelId="{EA22D554-531A-4F48-B013-640D59BD314E}" type="presParOf" srcId="{8E9ADD5A-AEBE-4A73-8F88-FAA418DED04D}" destId="{CC55C973-9572-414B-A90B-EC6B4752398D}" srcOrd="2" destOrd="0" presId="urn:microsoft.com/office/officeart/2016/7/layout/BasicLinearProcessNumbered"/>
    <dgm:cxn modelId="{4C461C7C-2D05-4D13-B54F-0568E1BBD705}" type="presParOf" srcId="{8E9ADD5A-AEBE-4A73-8F88-FAA418DED04D}" destId="{E3BAE4B9-16AE-43B3-A887-EDC18FFEA5BC}"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53B23C-4342-4210-9346-0C4DDF36BA48}">
      <dsp:nvSpPr>
        <dsp:cNvPr id="0" name=""/>
        <dsp:cNvSpPr/>
      </dsp:nvSpPr>
      <dsp:spPr>
        <a:xfrm>
          <a:off x="0" y="0"/>
          <a:ext cx="3095625" cy="3418267"/>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47" tIns="330200" rIns="241347" bIns="330200" numCol="1" spcCol="1270" anchor="t" anchorCtr="0">
          <a:noAutofit/>
        </a:bodyPr>
        <a:lstStyle/>
        <a:p>
          <a:pPr marL="0" lvl="0" indent="0" algn="ctr" defTabSz="889000">
            <a:lnSpc>
              <a:spcPct val="90000"/>
            </a:lnSpc>
            <a:spcBef>
              <a:spcPct val="0"/>
            </a:spcBef>
            <a:spcAft>
              <a:spcPct val="35000"/>
            </a:spcAft>
            <a:buNone/>
          </a:pPr>
          <a:r>
            <a:rPr lang="en-US" sz="2000" kern="1200" dirty="0"/>
            <a:t>Optimization by choosing efficient data structures.</a:t>
          </a:r>
        </a:p>
      </dsp:txBody>
      <dsp:txXfrm>
        <a:off x="0" y="1298941"/>
        <a:ext cx="3095625" cy="2050960"/>
      </dsp:txXfrm>
    </dsp:sp>
    <dsp:sp modelId="{B4692B31-8512-4634-AFB0-979C6E155E34}">
      <dsp:nvSpPr>
        <dsp:cNvPr id="0" name=""/>
        <dsp:cNvSpPr/>
      </dsp:nvSpPr>
      <dsp:spPr>
        <a:xfrm>
          <a:off x="1035072" y="341826"/>
          <a:ext cx="1025480" cy="1025480"/>
        </a:xfrm>
        <a:prstGeom prst="ellipse">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950" tIns="12700" rIns="79950"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endParaRPr lang="en-US" sz="4800" kern="1200" dirty="0"/>
        </a:p>
      </dsp:txBody>
      <dsp:txXfrm>
        <a:off x="1185250" y="492004"/>
        <a:ext cx="725124" cy="725124"/>
      </dsp:txXfrm>
    </dsp:sp>
    <dsp:sp modelId="{7DE8B969-9E9A-4128-8AFE-45C898FA52E7}">
      <dsp:nvSpPr>
        <dsp:cNvPr id="0" name=""/>
        <dsp:cNvSpPr/>
      </dsp:nvSpPr>
      <dsp:spPr>
        <a:xfrm>
          <a:off x="0" y="3418195"/>
          <a:ext cx="3095625" cy="72"/>
        </a:xfrm>
        <a:prstGeom prst="rect">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9CCD229-0460-479A-AB75-383FA5CAB822}">
      <dsp:nvSpPr>
        <dsp:cNvPr id="0" name=""/>
        <dsp:cNvSpPr/>
      </dsp:nvSpPr>
      <dsp:spPr>
        <a:xfrm>
          <a:off x="3405187" y="0"/>
          <a:ext cx="3095625" cy="3418267"/>
        </a:xfrm>
        <a:prstGeom prst="rect">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47" tIns="330200" rIns="241347" bIns="330200" numCol="1" spcCol="1270" anchor="t" anchorCtr="0">
          <a:noAutofit/>
        </a:bodyPr>
        <a:lstStyle/>
        <a:p>
          <a:pPr marL="0" lvl="0" indent="0" algn="ctr" defTabSz="889000">
            <a:lnSpc>
              <a:spcPct val="90000"/>
            </a:lnSpc>
            <a:spcBef>
              <a:spcPct val="0"/>
            </a:spcBef>
            <a:spcAft>
              <a:spcPct val="35000"/>
            </a:spcAft>
            <a:buNone/>
          </a:pPr>
          <a:r>
            <a:rPr lang="en-US" sz="2000" kern="1200" dirty="0"/>
            <a:t>Update signature databases regularly.</a:t>
          </a:r>
        </a:p>
      </dsp:txBody>
      <dsp:txXfrm>
        <a:off x="3405187" y="1298941"/>
        <a:ext cx="3095625" cy="2050960"/>
      </dsp:txXfrm>
    </dsp:sp>
    <dsp:sp modelId="{D4C219E5-9B3B-4040-8ED3-6D6F729B9266}">
      <dsp:nvSpPr>
        <dsp:cNvPr id="0" name=""/>
        <dsp:cNvSpPr/>
      </dsp:nvSpPr>
      <dsp:spPr>
        <a:xfrm>
          <a:off x="4440260" y="341826"/>
          <a:ext cx="1025480" cy="1025480"/>
        </a:xfrm>
        <a:prstGeom prst="ellips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950" tIns="12700" rIns="79950"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endParaRPr lang="en-US" sz="4800" kern="1200" dirty="0"/>
        </a:p>
      </dsp:txBody>
      <dsp:txXfrm>
        <a:off x="4590438" y="492004"/>
        <a:ext cx="725124" cy="725124"/>
      </dsp:txXfrm>
    </dsp:sp>
    <dsp:sp modelId="{7E580B31-4BDF-4198-9330-933C6C88B8FE}">
      <dsp:nvSpPr>
        <dsp:cNvPr id="0" name=""/>
        <dsp:cNvSpPr/>
      </dsp:nvSpPr>
      <dsp:spPr>
        <a:xfrm>
          <a:off x="3405187" y="3418195"/>
          <a:ext cx="3095625" cy="72"/>
        </a:xfrm>
        <a:prstGeom prst="rect">
          <a:avLst/>
        </a:prstGeom>
        <a:solidFill>
          <a:schemeClr val="accent5">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6E1895-5E92-44D6-8B08-7B00A6995B98}">
      <dsp:nvSpPr>
        <dsp:cNvPr id="0" name=""/>
        <dsp:cNvSpPr/>
      </dsp:nvSpPr>
      <dsp:spPr>
        <a:xfrm>
          <a:off x="6810375" y="0"/>
          <a:ext cx="3095625" cy="3418267"/>
        </a:xfrm>
        <a:prstGeom prst="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47" tIns="330200" rIns="241347" bIns="330200" numCol="1" spcCol="1270" anchor="t" anchorCtr="0">
          <a:noAutofit/>
        </a:bodyPr>
        <a:lstStyle/>
        <a:p>
          <a:pPr marL="0" lvl="0" indent="0" algn="ctr" defTabSz="889000">
            <a:lnSpc>
              <a:spcPct val="90000"/>
            </a:lnSpc>
            <a:spcBef>
              <a:spcPct val="0"/>
            </a:spcBef>
            <a:spcAft>
              <a:spcPct val="35000"/>
            </a:spcAft>
            <a:buNone/>
          </a:pPr>
          <a:r>
            <a:rPr lang="en-US" sz="2000" kern="1200" dirty="0"/>
            <a:t>Fine-tune the IDS to reduce false positives.</a:t>
          </a:r>
        </a:p>
      </dsp:txBody>
      <dsp:txXfrm>
        <a:off x="6810375" y="1298941"/>
        <a:ext cx="3095625" cy="2050960"/>
      </dsp:txXfrm>
    </dsp:sp>
    <dsp:sp modelId="{BA8E8BE8-77C6-48EC-97B0-F8209E74595E}">
      <dsp:nvSpPr>
        <dsp:cNvPr id="0" name=""/>
        <dsp:cNvSpPr/>
      </dsp:nvSpPr>
      <dsp:spPr>
        <a:xfrm>
          <a:off x="7845448" y="341826"/>
          <a:ext cx="1025480" cy="1025480"/>
        </a:xfrm>
        <a:prstGeom prst="ellipse">
          <a:avLst/>
        </a:prstGeom>
        <a:solidFill>
          <a:schemeClr val="accent6">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950" tIns="12700" rIns="79950"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endParaRPr lang="en-US" sz="4800" kern="1200" dirty="0"/>
        </a:p>
      </dsp:txBody>
      <dsp:txXfrm>
        <a:off x="7995626" y="492004"/>
        <a:ext cx="725124" cy="725124"/>
      </dsp:txXfrm>
    </dsp:sp>
    <dsp:sp modelId="{CC55C973-9572-414B-A90B-EC6B4752398D}">
      <dsp:nvSpPr>
        <dsp:cNvPr id="0" name=""/>
        <dsp:cNvSpPr/>
      </dsp:nvSpPr>
      <dsp:spPr>
        <a:xfrm>
          <a:off x="6810375" y="3418195"/>
          <a:ext cx="3095625" cy="72"/>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4/12/2025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4/12/2025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4/12/2025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4/12/2025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4/12/2025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4/12/2025</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162567" y="818984"/>
            <a:ext cx="6714699" cy="3178689"/>
          </a:xfrm>
        </p:spPr>
        <p:txBody>
          <a:bodyPr>
            <a:normAutofit/>
          </a:bodyPr>
          <a:lstStyle/>
          <a:p>
            <a:pPr algn="l"/>
            <a:r>
              <a:rPr lang="en-US" sz="4800" dirty="0">
                <a:solidFill>
                  <a:srgbClr val="FFFFFF"/>
                </a:solidFill>
              </a:rPr>
              <a:t>Cybersecurity Intrusion Detection System (IDS)</a:t>
            </a:r>
            <a:br>
              <a:rPr lang="en-US" sz="4800" dirty="0">
                <a:solidFill>
                  <a:srgbClr val="FFFFFF"/>
                </a:solidFill>
              </a:rPr>
            </a:br>
            <a:r>
              <a:rPr lang="en-US" sz="4800" dirty="0">
                <a:solidFill>
                  <a:srgbClr val="FFFFFF"/>
                </a:solidFill>
              </a:rPr>
              <a:t>for DIU</a:t>
            </a:r>
          </a:p>
        </p:txBody>
      </p:sp>
      <p:sp>
        <p:nvSpPr>
          <p:cNvPr id="22" name="Rectangle 21">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6834" y="1153572"/>
            <a:ext cx="3200400" cy="4461163"/>
          </a:xfrm>
        </p:spPr>
        <p:txBody>
          <a:bodyPr>
            <a:normAutofit/>
          </a:bodyPr>
          <a:lstStyle/>
          <a:p>
            <a:r>
              <a:rPr lang="en-US" dirty="0">
                <a:solidFill>
                  <a:srgbClr val="FFFFFF"/>
                </a:solidFill>
              </a:rPr>
              <a:t>How Stack Works in IDS</a:t>
            </a:r>
          </a:p>
        </p:txBody>
      </p:sp>
      <p:sp>
        <p:nvSpPr>
          <p:cNvPr id="21" name="Arc 2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4447308" y="572294"/>
            <a:ext cx="6906491" cy="5585619"/>
          </a:xfrm>
        </p:spPr>
        <p:txBody>
          <a:bodyPr anchor="ctr">
            <a:normAutofit/>
          </a:bodyPr>
          <a:lstStyle/>
          <a:p>
            <a:r>
              <a:rPr sz="2800" dirty="0"/>
              <a:t>The IDS uses a stack to record the sequence of failed login attempts. Each time a login attempt is made, it is pushed onto the </a:t>
            </a:r>
            <a:r>
              <a:rPr sz="2800" b="1" dirty="0"/>
              <a:t>stack</a:t>
            </a:r>
            <a:r>
              <a:rPr sz="2800" dirty="0"/>
              <a:t>. When a threshold is reached (e.g., 5 failed attempts), the IDS can analyze the most recent login attempts for signs of brute-force attacks or unauthorized access.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89278" y="1233241"/>
            <a:ext cx="3240506" cy="4064628"/>
          </a:xfrm>
        </p:spPr>
        <p:txBody>
          <a:bodyPr>
            <a:normAutofit/>
          </a:bodyPr>
          <a:lstStyle/>
          <a:p>
            <a:r>
              <a:rPr lang="en-US" dirty="0">
                <a:solidFill>
                  <a:srgbClr val="FFFFFF"/>
                </a:solidFill>
              </a:rPr>
              <a:t>Queue in IDS</a:t>
            </a:r>
          </a:p>
        </p:txBody>
      </p:sp>
      <p:sp>
        <p:nvSpPr>
          <p:cNvPr id="21" name="Freeform: Shape 20">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p:cNvSpPr>
            <a:spLocks noGrp="1"/>
          </p:cNvSpPr>
          <p:nvPr>
            <p:ph idx="1"/>
          </p:nvPr>
        </p:nvSpPr>
        <p:spPr>
          <a:xfrm>
            <a:off x="6096000" y="973280"/>
            <a:ext cx="5257799" cy="4889350"/>
          </a:xfrm>
        </p:spPr>
        <p:txBody>
          <a:bodyPr anchor="ctr">
            <a:normAutofit/>
          </a:bodyPr>
          <a:lstStyle/>
          <a:p>
            <a:r>
              <a:rPr lang="en-US" sz="2800" b="1" dirty="0"/>
              <a:t>FIFO</a:t>
            </a:r>
            <a:r>
              <a:rPr lang="en-US" sz="2800" dirty="0"/>
              <a:t> structure ensures timely alert processing.</a:t>
            </a:r>
          </a:p>
          <a:p>
            <a:r>
              <a:rPr sz="2800" dirty="0"/>
              <a:t>Priority queues allow faster processing of critical threats.</a:t>
            </a:r>
          </a:p>
          <a:p>
            <a:r>
              <a:rPr sz="2800" dirty="0"/>
              <a:t>Helps in organizing and reducing alert backlog.</a:t>
            </a:r>
          </a:p>
        </p:txBody>
      </p:sp>
      <p:sp>
        <p:nvSpPr>
          <p:cNvPr id="27" name="Freeform: Shape 26">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6834" y="1153572"/>
            <a:ext cx="3200400" cy="4461163"/>
          </a:xfrm>
        </p:spPr>
        <p:txBody>
          <a:bodyPr>
            <a:normAutofit/>
          </a:bodyPr>
          <a:lstStyle/>
          <a:p>
            <a:r>
              <a:rPr lang="en-US" dirty="0">
                <a:solidFill>
                  <a:srgbClr val="FFFFFF"/>
                </a:solidFill>
              </a:rPr>
              <a:t>How Queue Works in IDS</a:t>
            </a:r>
          </a:p>
        </p:txBody>
      </p:sp>
      <p:sp>
        <p:nvSpPr>
          <p:cNvPr id="31" name="Arc 3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4447308" y="591344"/>
            <a:ext cx="6906491" cy="5585619"/>
          </a:xfrm>
        </p:spPr>
        <p:txBody>
          <a:bodyPr anchor="ctr">
            <a:normAutofit/>
          </a:bodyPr>
          <a:lstStyle/>
          <a:p>
            <a:r>
              <a:rPr sz="2800" dirty="0"/>
              <a:t>Alerts such as potential DDoS attacks or malware detections are placed in the front of the queue for immediate attention, while routine scans or log checks are handled later. This ensures that the most severe threats are handled first.</a:t>
            </a:r>
            <a:endParaRPr lang="en-US" sz="28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71074" y="1396686"/>
            <a:ext cx="3240506" cy="4064628"/>
          </a:xfrm>
        </p:spPr>
        <p:txBody>
          <a:bodyPr>
            <a:normAutofit/>
          </a:bodyPr>
          <a:lstStyle/>
          <a:p>
            <a:r>
              <a:rPr lang="en-US" dirty="0">
                <a:solidFill>
                  <a:srgbClr val="FFFFFF"/>
                </a:solidFill>
              </a:rPr>
              <a:t>Trees in IDS</a:t>
            </a:r>
          </a:p>
        </p:txBody>
      </p:sp>
      <p:sp>
        <p:nvSpPr>
          <p:cNvPr id="40" name="Arc 39">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2" name="Oval 41">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5370153" y="1526033"/>
            <a:ext cx="5536397" cy="3935281"/>
          </a:xfrm>
        </p:spPr>
        <p:txBody>
          <a:bodyPr>
            <a:normAutofit/>
          </a:bodyPr>
          <a:lstStyle/>
          <a:p>
            <a:pPr>
              <a:lnSpc>
                <a:spcPct val="90000"/>
              </a:lnSpc>
            </a:pPr>
            <a:endParaRPr lang="en-US" sz="2800" dirty="0"/>
          </a:p>
          <a:p>
            <a:pPr>
              <a:lnSpc>
                <a:spcPct val="90000"/>
              </a:lnSpc>
            </a:pPr>
            <a:r>
              <a:rPr sz="2800" dirty="0"/>
              <a:t>Trees store attack patterns for fast matching.</a:t>
            </a:r>
            <a:endParaRPr lang="en-US" sz="2800" dirty="0"/>
          </a:p>
          <a:p>
            <a:pPr>
              <a:lnSpc>
                <a:spcPct val="90000"/>
              </a:lnSpc>
            </a:pPr>
            <a:r>
              <a:rPr sz="2800" dirty="0"/>
              <a:t>Binary Search Trees (BST) for rapid lookup of IP addresses and file hashes.</a:t>
            </a:r>
            <a:endParaRPr lang="en-US" sz="2800" dirty="0"/>
          </a:p>
          <a:p>
            <a:pPr>
              <a:lnSpc>
                <a:spcPct val="90000"/>
              </a:lnSpc>
            </a:pPr>
            <a:r>
              <a:rPr sz="2800" dirty="0"/>
              <a:t>Efficient searching helps identify threats faster.</a:t>
            </a:r>
            <a:endParaRPr lang="en-US" sz="2800" dirty="0"/>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6834" y="1153572"/>
            <a:ext cx="3200400" cy="4461163"/>
          </a:xfrm>
        </p:spPr>
        <p:txBody>
          <a:bodyPr>
            <a:normAutofit/>
          </a:bodyPr>
          <a:lstStyle/>
          <a:p>
            <a:r>
              <a:rPr lang="en-US" dirty="0">
                <a:solidFill>
                  <a:srgbClr val="FFFFFF"/>
                </a:solidFill>
              </a:rPr>
              <a:t>How Trees Work in IDS</a:t>
            </a:r>
          </a:p>
        </p:txBody>
      </p:sp>
      <p:sp>
        <p:nvSpPr>
          <p:cNvPr id="31" name="Arc 3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4447308" y="591344"/>
            <a:ext cx="6906491" cy="5585619"/>
          </a:xfrm>
        </p:spPr>
        <p:txBody>
          <a:bodyPr anchor="ctr">
            <a:normAutofit/>
          </a:bodyPr>
          <a:lstStyle/>
          <a:p>
            <a:r>
              <a:rPr lang="en-US" sz="2800" dirty="0"/>
              <a:t>Trees are used in IDS to efficiently store known attack patterns such as domain names or IP prefixes. When a packet arrives, its signature is matched with the stored patterns in the Tree for quick detection. Similarly, BSTs are used to quickly find matches for known malicious IPs, allowing the IDS to react swiftly.</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09F1D5-B0F1-4714-A239-E5B61C161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228FB460-D3FF-4440-A020-05982A09E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0546" y="1011045"/>
            <a:ext cx="4369859" cy="4369859"/>
          </a:xfrm>
          <a:prstGeom prst="roundRect">
            <a:avLst>
              <a:gd name="adj" fmla="val 27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56826" y="1112969"/>
            <a:ext cx="3937298" cy="4166010"/>
          </a:xfrm>
        </p:spPr>
        <p:txBody>
          <a:bodyPr>
            <a:normAutofit/>
          </a:bodyPr>
          <a:lstStyle/>
          <a:p>
            <a:r>
              <a:rPr lang="en-US" dirty="0">
                <a:solidFill>
                  <a:srgbClr val="FFFFFF"/>
                </a:solidFill>
              </a:rPr>
              <a:t>Data Structures in IDS</a:t>
            </a: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Content Placeholder 2"/>
          <p:cNvSpPr>
            <a:spLocks noGrp="1"/>
          </p:cNvSpPr>
          <p:nvPr>
            <p:ph idx="1"/>
          </p:nvPr>
        </p:nvSpPr>
        <p:spPr>
          <a:xfrm>
            <a:off x="6096000" y="963755"/>
            <a:ext cx="5257799" cy="4889350"/>
          </a:xfrm>
        </p:spPr>
        <p:txBody>
          <a:bodyPr anchor="t">
            <a:normAutofit/>
          </a:bodyPr>
          <a:lstStyle/>
          <a:p>
            <a:endParaRPr sz="2800" dirty="0"/>
          </a:p>
          <a:p>
            <a:r>
              <a:rPr sz="2800" dirty="0"/>
              <a:t>Stacks for event tracking and backtracking.</a:t>
            </a:r>
          </a:p>
          <a:p>
            <a:r>
              <a:rPr sz="2800" dirty="0"/>
              <a:t>Queues for prioritized alert management.</a:t>
            </a:r>
          </a:p>
          <a:p>
            <a:r>
              <a:rPr sz="2800" dirty="0"/>
              <a:t>Trees for efficient attack pattern matching.</a:t>
            </a:r>
          </a:p>
          <a:p>
            <a:r>
              <a:rPr sz="2800" dirty="0"/>
              <a:t>Pointers for efficient memory usage.</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18308"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1" name="Group 10">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2" name="Rectangle 11">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5" name="Freeform: Shape 14">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7" name="Rectangle 1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p:cNvSpPr>
            <a:spLocks noGrp="1"/>
          </p:cNvSpPr>
          <p:nvPr>
            <p:ph type="title"/>
          </p:nvPr>
        </p:nvSpPr>
        <p:spPr>
          <a:xfrm>
            <a:off x="1143000" y="1028699"/>
            <a:ext cx="9906000" cy="685800"/>
          </a:xfrm>
        </p:spPr>
        <p:txBody>
          <a:bodyPr anchor="t">
            <a:normAutofit/>
          </a:bodyPr>
          <a:lstStyle/>
          <a:p>
            <a:pPr>
              <a:lnSpc>
                <a:spcPct val="90000"/>
              </a:lnSpc>
            </a:pPr>
            <a:r>
              <a:rPr lang="en-US" sz="3400" dirty="0"/>
              <a:t>Best Practices for IDS Implementation</a:t>
            </a:r>
          </a:p>
        </p:txBody>
      </p:sp>
      <p:graphicFrame>
        <p:nvGraphicFramePr>
          <p:cNvPr id="5" name="Content Placeholder 2">
            <a:extLst>
              <a:ext uri="{FF2B5EF4-FFF2-40B4-BE49-F238E27FC236}">
                <a16:creationId xmlns:a16="http://schemas.microsoft.com/office/drawing/2014/main" id="{A65041DD-6D8D-11C7-8028-CC17B416CE8C}"/>
              </a:ext>
            </a:extLst>
          </p:cNvPr>
          <p:cNvGraphicFramePr>
            <a:graphicFrameLocks noGrp="1"/>
          </p:cNvGraphicFramePr>
          <p:nvPr>
            <p:ph idx="1"/>
            <p:extLst>
              <p:ext uri="{D42A27DB-BD31-4B8C-83A1-F6EECF244321}">
                <p14:modId xmlns:p14="http://schemas.microsoft.com/office/powerpoint/2010/main" val="4215486078"/>
              </p:ext>
            </p:extLst>
          </p:nvPr>
        </p:nvGraphicFramePr>
        <p:xfrm>
          <a:off x="1142997" y="2128909"/>
          <a:ext cx="9906001" cy="34182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65100" y="1167677"/>
            <a:ext cx="4008586" cy="4680583"/>
          </a:xfrm>
        </p:spPr>
        <p:txBody>
          <a:bodyPr anchor="ctr">
            <a:normAutofit/>
          </a:bodyPr>
          <a:lstStyle/>
          <a:p>
            <a:r>
              <a:rPr lang="en-US" sz="3600" dirty="0"/>
              <a:t>Challenges in Cybersecurity IDS</a:t>
            </a:r>
          </a:p>
        </p:txBody>
      </p:sp>
      <p:sp>
        <p:nvSpPr>
          <p:cNvPr id="3" name="Content Placeholder 2"/>
          <p:cNvSpPr>
            <a:spLocks noGrp="1"/>
          </p:cNvSpPr>
          <p:nvPr>
            <p:ph idx="1"/>
          </p:nvPr>
        </p:nvSpPr>
        <p:spPr>
          <a:xfrm>
            <a:off x="6183857" y="1088390"/>
            <a:ext cx="4971824" cy="4680583"/>
          </a:xfrm>
        </p:spPr>
        <p:txBody>
          <a:bodyPr anchor="ctr">
            <a:normAutofit/>
          </a:bodyPr>
          <a:lstStyle/>
          <a:p>
            <a:r>
              <a:rPr lang="en-US" sz="2000" dirty="0"/>
              <a:t>Real-time processing of large data streams.</a:t>
            </a:r>
          </a:p>
          <a:p>
            <a:r>
              <a:rPr lang="en-US" sz="2000" dirty="0"/>
              <a:t>Detection of zero-day attacks (unknown vulnerabilities).</a:t>
            </a:r>
          </a:p>
          <a:p>
            <a:r>
              <a:rPr lang="en-US" sz="2000" dirty="0"/>
              <a:t>Balancing detection accuracy and minimizing false positives.</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3618" y="1088708"/>
            <a:ext cx="4008586" cy="4680583"/>
          </a:xfrm>
        </p:spPr>
        <p:txBody>
          <a:bodyPr anchor="ctr">
            <a:normAutofit/>
          </a:bodyPr>
          <a:lstStyle/>
          <a:p>
            <a:r>
              <a:rPr lang="en-US" sz="4000" dirty="0"/>
              <a:t>Performance Metrics of IDS</a:t>
            </a:r>
          </a:p>
        </p:txBody>
      </p:sp>
      <p:sp>
        <p:nvSpPr>
          <p:cNvPr id="3" name="Content Placeholder 2"/>
          <p:cNvSpPr>
            <a:spLocks noGrp="1"/>
          </p:cNvSpPr>
          <p:nvPr>
            <p:ph idx="1"/>
          </p:nvPr>
        </p:nvSpPr>
        <p:spPr>
          <a:xfrm>
            <a:off x="6291923" y="1117283"/>
            <a:ext cx="4971824" cy="4680583"/>
          </a:xfrm>
        </p:spPr>
        <p:txBody>
          <a:bodyPr anchor="ctr">
            <a:normAutofit/>
          </a:bodyPr>
          <a:lstStyle/>
          <a:p>
            <a:r>
              <a:rPr lang="en-US" sz="2000" b="1" dirty="0"/>
              <a:t>Detection Rate: </a:t>
            </a:r>
            <a:r>
              <a:rPr lang="en-US" sz="2000" dirty="0"/>
              <a:t>Percentage of actual threats detected.</a:t>
            </a:r>
          </a:p>
          <a:p>
            <a:r>
              <a:rPr lang="en-US" sz="2000" b="1" dirty="0"/>
              <a:t>False Positive Rate:</a:t>
            </a:r>
            <a:r>
              <a:rPr lang="en-US" sz="2000" dirty="0"/>
              <a:t> Percentage of benign activities flagged as threats.</a:t>
            </a:r>
          </a:p>
          <a:p>
            <a:r>
              <a:rPr lang="en-US" sz="2000" b="1" dirty="0"/>
              <a:t>Response Time: </a:t>
            </a:r>
            <a:r>
              <a:rPr lang="en-US" sz="2000" dirty="0"/>
              <a:t>Time taken to act on a detected threat.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751502" y="1839655"/>
            <a:ext cx="6714699" cy="3178689"/>
          </a:xfrm>
        </p:spPr>
        <p:txBody>
          <a:bodyPr>
            <a:noAutofit/>
          </a:bodyPr>
          <a:lstStyle/>
          <a:p>
            <a:r>
              <a:rPr lang="en-US" sz="10300" dirty="0">
                <a:solidFill>
                  <a:srgbClr val="FFFFFF"/>
                </a:solidFill>
              </a:rPr>
              <a:t>Thanks!</a:t>
            </a:r>
          </a:p>
        </p:txBody>
      </p:sp>
      <p:sp>
        <p:nvSpPr>
          <p:cNvPr id="22" name="Rectangle 21">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75021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26396" y="586855"/>
            <a:ext cx="4230100" cy="3387497"/>
          </a:xfrm>
        </p:spPr>
        <p:txBody>
          <a:bodyPr anchor="b">
            <a:normAutofit/>
          </a:bodyPr>
          <a:lstStyle/>
          <a:p>
            <a:pPr algn="r"/>
            <a:r>
              <a:rPr lang="en-US" sz="4000" dirty="0">
                <a:solidFill>
                  <a:srgbClr val="FFFFFF"/>
                </a:solidFill>
              </a:rPr>
              <a:t>What is an IDS?</a:t>
            </a:r>
          </a:p>
        </p:txBody>
      </p:sp>
      <p:sp>
        <p:nvSpPr>
          <p:cNvPr id="3" name="Content Placeholder 2"/>
          <p:cNvSpPr>
            <a:spLocks noGrp="1"/>
          </p:cNvSpPr>
          <p:nvPr>
            <p:ph idx="1"/>
          </p:nvPr>
        </p:nvSpPr>
        <p:spPr>
          <a:xfrm>
            <a:off x="6503158" y="649480"/>
            <a:ext cx="4862447" cy="5546047"/>
          </a:xfrm>
        </p:spPr>
        <p:txBody>
          <a:bodyPr anchor="ctr">
            <a:normAutofit/>
          </a:bodyPr>
          <a:lstStyle/>
          <a:p>
            <a:r>
              <a:rPr lang="en-US" sz="2000" dirty="0"/>
              <a:t>An Intrusion Detection System (IDS) is a cybersecurity tool designed to </a:t>
            </a:r>
            <a:r>
              <a:rPr lang="en-US" sz="2000" b="1" dirty="0"/>
              <a:t>monitor network or system activity</a:t>
            </a:r>
            <a:r>
              <a:rPr lang="en-US" sz="2000" dirty="0"/>
              <a:t> for malicious behavior or policy violations. When suspicious activity is detected, it </a:t>
            </a:r>
            <a:r>
              <a:rPr lang="en-US" sz="2000" b="1" dirty="0"/>
              <a:t>generates alerts</a:t>
            </a:r>
            <a:r>
              <a:rPr lang="en-US" sz="2000" dirty="0"/>
              <a:t> for administrators to review and act on.</a:t>
            </a:r>
            <a:endParaRPr lang="en-US" sz="3600" dirty="0"/>
          </a:p>
        </p:txBody>
      </p:sp>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26396" y="586855"/>
            <a:ext cx="4230100" cy="3387497"/>
          </a:xfrm>
        </p:spPr>
        <p:txBody>
          <a:bodyPr anchor="b">
            <a:normAutofit/>
          </a:bodyPr>
          <a:lstStyle/>
          <a:p>
            <a:pPr algn="r"/>
            <a:r>
              <a:rPr lang="en-US" sz="4000" dirty="0">
                <a:solidFill>
                  <a:srgbClr val="FFFFFF"/>
                </a:solidFill>
              </a:rPr>
              <a:t>How IDS Works</a:t>
            </a:r>
          </a:p>
        </p:txBody>
      </p:sp>
      <p:sp>
        <p:nvSpPr>
          <p:cNvPr id="3" name="Content Placeholder 2"/>
          <p:cNvSpPr>
            <a:spLocks noGrp="1"/>
          </p:cNvSpPr>
          <p:nvPr>
            <p:ph idx="1"/>
          </p:nvPr>
        </p:nvSpPr>
        <p:spPr>
          <a:xfrm>
            <a:off x="6503158" y="649480"/>
            <a:ext cx="4862447" cy="5546047"/>
          </a:xfrm>
        </p:spPr>
        <p:txBody>
          <a:bodyPr anchor="ctr">
            <a:normAutofit/>
          </a:bodyPr>
          <a:lstStyle/>
          <a:p>
            <a:r>
              <a:rPr lang="en-US" sz="2000" b="1" dirty="0"/>
              <a:t>Signature-based detection: </a:t>
            </a:r>
            <a:r>
              <a:rPr lang="en-US" sz="2000" dirty="0"/>
              <a:t>Identifies known threats from a database of attack signatures. Fast but can't catch new attacks.</a:t>
            </a:r>
          </a:p>
          <a:p>
            <a:r>
              <a:rPr lang="en-US" sz="2000" b="1" dirty="0"/>
              <a:t>Anomaly-based detection: </a:t>
            </a:r>
            <a:r>
              <a:rPr lang="en-US" sz="2000" dirty="0"/>
              <a:t>Identifies deviations from normal network behavior. Great for unknown threats but can raise false alarms.</a:t>
            </a:r>
          </a:p>
          <a:p>
            <a:r>
              <a:rPr lang="en-US" sz="2000" b="1" dirty="0"/>
              <a:t>Real-time alerting </a:t>
            </a:r>
            <a:r>
              <a:rPr lang="en-US" sz="2000" dirty="0"/>
              <a:t>to administrators.</a:t>
            </a: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8022" y="278535"/>
            <a:ext cx="9895951" cy="1033669"/>
          </a:xfrm>
        </p:spPr>
        <p:txBody>
          <a:bodyPr>
            <a:normAutofit/>
          </a:bodyPr>
          <a:lstStyle/>
          <a:p>
            <a:r>
              <a:rPr lang="en-US" sz="4000" dirty="0">
                <a:solidFill>
                  <a:srgbClr val="FFFFFF"/>
                </a:solidFill>
              </a:rPr>
              <a:t>Types of IDS</a:t>
            </a:r>
          </a:p>
        </p:txBody>
      </p:sp>
      <p:sp>
        <p:nvSpPr>
          <p:cNvPr id="3" name="Content Placeholder 2"/>
          <p:cNvSpPr>
            <a:spLocks noGrp="1"/>
          </p:cNvSpPr>
          <p:nvPr>
            <p:ph idx="1"/>
          </p:nvPr>
        </p:nvSpPr>
        <p:spPr>
          <a:xfrm>
            <a:off x="1371599" y="2105218"/>
            <a:ext cx="9724031" cy="3683358"/>
          </a:xfrm>
        </p:spPr>
        <p:txBody>
          <a:bodyPr anchor="ctr">
            <a:normAutofit/>
          </a:bodyPr>
          <a:lstStyle/>
          <a:p>
            <a:r>
              <a:rPr lang="en-US" sz="2400" b="1" dirty="0"/>
              <a:t>Network-based IDS (NIDS): </a:t>
            </a:r>
            <a:r>
              <a:rPr lang="en-US" sz="2400" dirty="0"/>
              <a:t>Monitors network traffic to detect malicious activities in transit.</a:t>
            </a:r>
          </a:p>
          <a:p>
            <a:r>
              <a:rPr lang="en-US" sz="2400" b="1" dirty="0"/>
              <a:t>Host-based IDS (HIDS): </a:t>
            </a:r>
            <a:r>
              <a:rPr lang="en-US" sz="2400" dirty="0"/>
              <a:t>Monitors activities on a specific host, such as logs, file integrity, and system calls.</a:t>
            </a:r>
          </a:p>
          <a:p>
            <a:r>
              <a:rPr lang="en-US" sz="2400" b="1" dirty="0"/>
              <a:t>Hybrid IDS: </a:t>
            </a:r>
            <a:r>
              <a:rPr lang="en-US" sz="2400" dirty="0"/>
              <a:t>Combines NIDS and HIDS for comprehensive detection.</a:t>
            </a:r>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E19EB-F814-2709-B727-3A4AF9DDFF46}"/>
              </a:ext>
            </a:extLst>
          </p:cNvPr>
          <p:cNvSpPr>
            <a:spLocks noGrp="1"/>
          </p:cNvSpPr>
          <p:nvPr>
            <p:ph type="title"/>
          </p:nvPr>
        </p:nvSpPr>
        <p:spPr>
          <a:xfrm>
            <a:off x="4743449" y="599876"/>
            <a:ext cx="6696075" cy="1143000"/>
          </a:xfrm>
        </p:spPr>
        <p:txBody>
          <a:bodyPr>
            <a:normAutofit/>
          </a:bodyPr>
          <a:lstStyle/>
          <a:p>
            <a:r>
              <a:rPr lang="en-US" dirty="0"/>
              <a:t>Role in Cybersecurity</a:t>
            </a:r>
          </a:p>
        </p:txBody>
      </p:sp>
      <p:sp>
        <p:nvSpPr>
          <p:cNvPr id="3" name="Content Placeholder 2">
            <a:extLst>
              <a:ext uri="{FF2B5EF4-FFF2-40B4-BE49-F238E27FC236}">
                <a16:creationId xmlns:a16="http://schemas.microsoft.com/office/drawing/2014/main" id="{D05B179E-D5D3-D341-8A00-6C38865021D4}"/>
              </a:ext>
            </a:extLst>
          </p:cNvPr>
          <p:cNvSpPr>
            <a:spLocks noGrp="1"/>
          </p:cNvSpPr>
          <p:nvPr>
            <p:ph idx="1"/>
          </p:nvPr>
        </p:nvSpPr>
        <p:spPr>
          <a:xfrm>
            <a:off x="5657849" y="2114152"/>
            <a:ext cx="5781675" cy="4525963"/>
          </a:xfrm>
        </p:spPr>
        <p:txBody>
          <a:bodyPr>
            <a:normAutofit/>
          </a:bodyPr>
          <a:lstStyle/>
          <a:p>
            <a:pPr>
              <a:buFont typeface="Wingdings" panose="05000000000000000000" pitchFamily="2" charset="2"/>
              <a:buChar char="ü"/>
            </a:pPr>
            <a:r>
              <a:rPr lang="en-US" sz="2000" dirty="0"/>
              <a:t>Acts as the eyes and ears of the network, detecting threats in real time.</a:t>
            </a:r>
          </a:p>
          <a:p>
            <a:pPr>
              <a:buFont typeface="Wingdings" panose="05000000000000000000" pitchFamily="2" charset="2"/>
              <a:buChar char="ü"/>
            </a:pPr>
            <a:endParaRPr lang="en-US" sz="1000" dirty="0"/>
          </a:p>
          <a:p>
            <a:pPr>
              <a:buFont typeface="Wingdings" panose="05000000000000000000" pitchFamily="2" charset="2"/>
              <a:buChar char="ü"/>
            </a:pPr>
            <a:r>
              <a:rPr lang="en-US" sz="2000" dirty="0"/>
              <a:t>Complements firewalls by catching what they miss (e.g., insider threats, data leaks).</a:t>
            </a:r>
          </a:p>
          <a:p>
            <a:pPr>
              <a:buFont typeface="Wingdings" panose="05000000000000000000" pitchFamily="2" charset="2"/>
              <a:buChar char="ü"/>
            </a:pPr>
            <a:endParaRPr lang="en-US" sz="1000" dirty="0"/>
          </a:p>
          <a:p>
            <a:pPr>
              <a:buFont typeface="Wingdings" panose="05000000000000000000" pitchFamily="2" charset="2"/>
              <a:buChar char="ü"/>
            </a:pPr>
            <a:r>
              <a:rPr lang="en-US" sz="2000" dirty="0"/>
              <a:t>Helps in incident response, forensics, and improving overall security posture.</a:t>
            </a:r>
          </a:p>
        </p:txBody>
      </p:sp>
      <p:pic>
        <p:nvPicPr>
          <p:cNvPr id="4" name="Picture 3" descr="A robot with a circuit board&#10;&#10;Description automatically generated with medium confidence">
            <a:extLst>
              <a:ext uri="{FF2B5EF4-FFF2-40B4-BE49-F238E27FC236}">
                <a16:creationId xmlns:a16="http://schemas.microsoft.com/office/drawing/2014/main" id="{5E9CC5C1-452F-DE43-C452-C6C15B1850A2}"/>
              </a:ext>
            </a:extLst>
          </p:cNvPr>
          <p:cNvPicPr>
            <a:picLocks noChangeAspect="1"/>
          </p:cNvPicPr>
          <p:nvPr/>
        </p:nvPicPr>
        <p:blipFill>
          <a:blip r:embed="rId2"/>
          <a:stretch>
            <a:fillRect/>
          </a:stretch>
        </p:blipFill>
        <p:spPr>
          <a:xfrm>
            <a:off x="0" y="228600"/>
            <a:ext cx="6629400" cy="6629400"/>
          </a:xfrm>
          <a:prstGeom prst="rect">
            <a:avLst/>
          </a:prstGeom>
        </p:spPr>
      </p:pic>
    </p:spTree>
    <p:extLst>
      <p:ext uri="{BB962C8B-B14F-4D97-AF65-F5344CB8AC3E}">
        <p14:creationId xmlns:p14="http://schemas.microsoft.com/office/powerpoint/2010/main" val="206790206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2" name="Rectangle 361">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Freeform: Shape 362">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6834" y="1153572"/>
            <a:ext cx="3200400" cy="4461163"/>
          </a:xfrm>
        </p:spPr>
        <p:txBody>
          <a:bodyPr>
            <a:normAutofit/>
          </a:bodyPr>
          <a:lstStyle/>
          <a:p>
            <a:r>
              <a:rPr lang="en-US" dirty="0">
                <a:solidFill>
                  <a:srgbClr val="FFFFFF"/>
                </a:solidFill>
              </a:rPr>
              <a:t>Pointer in IDS</a:t>
            </a:r>
          </a:p>
        </p:txBody>
      </p:sp>
      <p:sp>
        <p:nvSpPr>
          <p:cNvPr id="364" name="Arc 36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4447308" y="591344"/>
            <a:ext cx="6906491" cy="5585619"/>
          </a:xfrm>
        </p:spPr>
        <p:txBody>
          <a:bodyPr anchor="ctr">
            <a:normAutofit/>
          </a:bodyPr>
          <a:lstStyle/>
          <a:p>
            <a:r>
              <a:rPr lang="en-US" sz="2800" dirty="0"/>
              <a:t>A pointer stores the address of a variable.</a:t>
            </a:r>
          </a:p>
          <a:p>
            <a:r>
              <a:rPr lang="en-US" sz="2800" dirty="0"/>
              <a:t>Pointers help navigate through memory efficiently.</a:t>
            </a:r>
          </a:p>
          <a:p>
            <a:r>
              <a:rPr lang="en-US" sz="2800" dirty="0"/>
              <a:t>In IDS, pointers link data structures to minimize memory usage.</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DB64B1-BAB2-C118-5265-045D2A87715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1834BB2-D9C3-74D1-38E4-25999C3CC2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FEE9B55-FF6A-FEDF-1165-2599BC1B0E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38E4C7-F1D5-AFEE-6402-F28E8F1D8C03}"/>
              </a:ext>
            </a:extLst>
          </p:cNvPr>
          <p:cNvSpPr>
            <a:spLocks noGrp="1"/>
          </p:cNvSpPr>
          <p:nvPr>
            <p:ph type="title"/>
          </p:nvPr>
        </p:nvSpPr>
        <p:spPr>
          <a:xfrm>
            <a:off x="686834" y="591344"/>
            <a:ext cx="3200400" cy="5585619"/>
          </a:xfrm>
        </p:spPr>
        <p:txBody>
          <a:bodyPr>
            <a:normAutofit/>
          </a:bodyPr>
          <a:lstStyle/>
          <a:p>
            <a:r>
              <a:rPr lang="en-US" dirty="0">
                <a:solidFill>
                  <a:srgbClr val="FFFFFF"/>
                </a:solidFill>
                <a:ea typeface="+mj-lt"/>
                <a:cs typeface="+mj-lt"/>
              </a:rPr>
              <a:t>How Pointer Helps in IDS</a:t>
            </a:r>
            <a:endParaRPr lang="en-US" dirty="0"/>
          </a:p>
        </p:txBody>
      </p:sp>
      <p:sp>
        <p:nvSpPr>
          <p:cNvPr id="12" name="Arc 11">
            <a:extLst>
              <a:ext uri="{FF2B5EF4-FFF2-40B4-BE49-F238E27FC236}">
                <a16:creationId xmlns:a16="http://schemas.microsoft.com/office/drawing/2014/main" id="{5AB33690-61B3-3067-7380-274D83459F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A67751A-D451-0C89-68F9-1DC8BF8D58B3}"/>
              </a:ext>
            </a:extLst>
          </p:cNvPr>
          <p:cNvSpPr>
            <a:spLocks noGrp="1"/>
          </p:cNvSpPr>
          <p:nvPr>
            <p:ph idx="1"/>
          </p:nvPr>
        </p:nvSpPr>
        <p:spPr>
          <a:xfrm>
            <a:off x="4447308" y="591344"/>
            <a:ext cx="6906491" cy="5585619"/>
          </a:xfrm>
        </p:spPr>
        <p:txBody>
          <a:bodyPr anchor="ctr">
            <a:normAutofit/>
          </a:bodyPr>
          <a:lstStyle/>
          <a:p>
            <a:r>
              <a:rPr lang="en-US" sz="2800" dirty="0">
                <a:ea typeface="+mn-lt"/>
                <a:cs typeface="+mn-lt"/>
              </a:rPr>
              <a:t>Pointers reference data in memory, preventing duplication. </a:t>
            </a:r>
          </a:p>
          <a:p>
            <a:r>
              <a:rPr lang="en-US" sz="2800" dirty="0">
                <a:ea typeface="+mn-lt"/>
                <a:cs typeface="+mn-lt"/>
              </a:rPr>
              <a:t>Pointers improve real-time processing by accessing data directly. </a:t>
            </a:r>
            <a:endParaRPr lang="en-US" sz="2800" dirty="0"/>
          </a:p>
          <a:p>
            <a:r>
              <a:rPr lang="en-US" sz="2800" dirty="0">
                <a:ea typeface="+mn-lt"/>
                <a:cs typeface="+mn-lt"/>
              </a:rPr>
              <a:t>Pointers reduce memory consumption by managing large datasets without copying. </a:t>
            </a:r>
            <a:endParaRPr sz="2800" dirty="0"/>
          </a:p>
        </p:txBody>
      </p:sp>
    </p:spTree>
    <p:extLst>
      <p:ext uri="{BB962C8B-B14F-4D97-AF65-F5344CB8AC3E}">
        <p14:creationId xmlns:p14="http://schemas.microsoft.com/office/powerpoint/2010/main" val="15669887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1248" y="548640"/>
            <a:ext cx="3600860" cy="5431536"/>
          </a:xfrm>
        </p:spPr>
        <p:txBody>
          <a:bodyPr>
            <a:normAutofit/>
          </a:bodyPr>
          <a:lstStyle/>
          <a:p>
            <a:r>
              <a:rPr lang="en-US" sz="5400"/>
              <a:t>Example of Pointer Usage in IDS</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126418" y="552091"/>
            <a:ext cx="6224335" cy="5431536"/>
          </a:xfrm>
        </p:spPr>
        <p:txBody>
          <a:bodyPr anchor="ctr">
            <a:normAutofit/>
          </a:bodyPr>
          <a:lstStyle/>
          <a:p>
            <a:r>
              <a:rPr lang="en-US" sz="2200"/>
              <a:t>Imagine a situation where the IDS is analyzing network traffic. Instead of creating multiple copies of each packet in memory, a pointer is used to point to the memory location where the data resides. This ensures that the IDS can process network packets more efficiently without running into memory limitations.</a:t>
            </a:r>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71074" y="1396686"/>
            <a:ext cx="3240506" cy="4064628"/>
          </a:xfrm>
        </p:spPr>
        <p:txBody>
          <a:bodyPr>
            <a:normAutofit/>
          </a:bodyPr>
          <a:lstStyle/>
          <a:p>
            <a:r>
              <a:rPr lang="en-US" dirty="0">
                <a:solidFill>
                  <a:srgbClr val="FFFFFF"/>
                </a:solidFill>
              </a:rPr>
              <a:t>Stack in IDS</a:t>
            </a:r>
          </a:p>
        </p:txBody>
      </p:sp>
      <p:sp>
        <p:nvSpPr>
          <p:cNvPr id="21" name="Arc 20">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3" name="Oval 22">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5370153" y="1526033"/>
            <a:ext cx="5536397" cy="3935281"/>
          </a:xfrm>
        </p:spPr>
        <p:txBody>
          <a:bodyPr>
            <a:normAutofit/>
          </a:bodyPr>
          <a:lstStyle/>
          <a:p>
            <a:pPr>
              <a:lnSpc>
                <a:spcPct val="90000"/>
              </a:lnSpc>
            </a:pPr>
            <a:endParaRPr lang="en-US" sz="2700" dirty="0"/>
          </a:p>
          <a:p>
            <a:pPr>
              <a:lnSpc>
                <a:spcPct val="90000"/>
              </a:lnSpc>
            </a:pPr>
            <a:r>
              <a:rPr lang="en-US" sz="2700" b="1" dirty="0"/>
              <a:t>LIFO</a:t>
            </a:r>
            <a:r>
              <a:rPr lang="en-US" sz="2700" dirty="0"/>
              <a:t> structure enables backtracking through event sequences.</a:t>
            </a:r>
          </a:p>
          <a:p>
            <a:pPr>
              <a:lnSpc>
                <a:spcPct val="90000"/>
              </a:lnSpc>
            </a:pPr>
            <a:r>
              <a:rPr lang="en-US" sz="2700" dirty="0"/>
              <a:t>Useful for reverse tracing attacks or abnormal sequences.</a:t>
            </a:r>
          </a:p>
          <a:p>
            <a:pPr>
              <a:lnSpc>
                <a:spcPct val="90000"/>
              </a:lnSpc>
            </a:pPr>
            <a:r>
              <a:rPr lang="en-US" sz="2700" dirty="0"/>
              <a:t>Helps detect patterns like brute force or unauthorized login attempts.</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2">
      <a:majorFont>
        <a:latin typeface="Montserrat Black"/>
        <a:ea typeface=""/>
        <a:cs typeface=""/>
      </a:majorFont>
      <a:minorFont>
        <a:latin typeface="Outfi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105</TotalTime>
  <Words>726</Words>
  <Application>Microsoft Office PowerPoint</Application>
  <PresentationFormat>Widescreen</PresentationFormat>
  <Paragraphs>69</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Montserrat Black</vt:lpstr>
      <vt:lpstr>Outfit</vt:lpstr>
      <vt:lpstr>Wingdings</vt:lpstr>
      <vt:lpstr>Office Theme</vt:lpstr>
      <vt:lpstr>Cybersecurity Intrusion Detection System (IDS) for DIU</vt:lpstr>
      <vt:lpstr>What is an IDS?</vt:lpstr>
      <vt:lpstr>How IDS Works</vt:lpstr>
      <vt:lpstr>Types of IDS</vt:lpstr>
      <vt:lpstr>Role in Cybersecurity</vt:lpstr>
      <vt:lpstr>Pointer in IDS</vt:lpstr>
      <vt:lpstr>How Pointer Helps in IDS</vt:lpstr>
      <vt:lpstr>Example of Pointer Usage in IDS</vt:lpstr>
      <vt:lpstr>Stack in IDS</vt:lpstr>
      <vt:lpstr>How Stack Works in IDS</vt:lpstr>
      <vt:lpstr>Queue in IDS</vt:lpstr>
      <vt:lpstr>How Queue Works in IDS</vt:lpstr>
      <vt:lpstr>Trees in IDS</vt:lpstr>
      <vt:lpstr>How Trees Work in IDS</vt:lpstr>
      <vt:lpstr>Data Structures in IDS</vt:lpstr>
      <vt:lpstr>Best Practices for IDS Implementation</vt:lpstr>
      <vt:lpstr>Challenges in Cybersecurity IDS</vt:lpstr>
      <vt:lpstr>Performance Metrics of IDS</vt:lpstr>
      <vt:lpstr>Thanks!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Zarif</dc:creator>
  <cp:keywords/>
  <dc:description>generated using python-pptx</dc:description>
  <cp:lastModifiedBy>Ahmed Zarif</cp:lastModifiedBy>
  <cp:revision>47</cp:revision>
  <dcterms:created xsi:type="dcterms:W3CDTF">2013-01-27T09:14:16Z</dcterms:created>
  <dcterms:modified xsi:type="dcterms:W3CDTF">2025-04-12T16:48:40Z</dcterms:modified>
  <cp:category/>
</cp:coreProperties>
</file>

<file path=docProps/thumbnail.jpeg>
</file>